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60" r:id="rId3"/>
    <p:sldId id="261" r:id="rId4"/>
    <p:sldId id="262" r:id="rId5"/>
    <p:sldId id="263" r:id="rId6"/>
    <p:sldId id="264" r:id="rId7"/>
    <p:sldId id="265" r:id="rId8"/>
    <p:sldId id="257" r:id="rId9"/>
    <p:sldId id="258" r:id="rId10"/>
    <p:sldId id="259" r:id="rId11"/>
    <p:sldId id="268" r:id="rId12"/>
    <p:sldId id="269" r:id="rId13"/>
    <p:sldId id="270" r:id="rId14"/>
    <p:sldId id="271" r:id="rId15"/>
    <p:sldId id="272" r:id="rId16"/>
    <p:sldId id="273" r:id="rId17"/>
    <p:sldId id="267"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7" d="100"/>
          <a:sy n="67" d="100"/>
        </p:scale>
        <p:origin x="-1476" y="-108"/>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2.wav>
</file>

<file path=ppt/media/media3.wav>
</file>

<file path=ppt/media/media4.wav>
</file>

<file path=ppt/media/media5.wav>
</file>

<file path=ppt/media/media6.wav>
</file>

<file path=ppt/media/media7.wav>
</file>

<file path=ppt/media/media8.wav>
</file>

<file path=ppt/media/media9.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BC764970-AE08-4237-A592-550030717674}" type="datetimeFigureOut">
              <a:rPr lang="en-US" smtClean="0"/>
              <a:t>18-Mar-2024</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BD1ACC1C-1ED1-4C38-B111-108C2FD945AB}"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BC764970-AE08-4237-A592-550030717674}" type="datetimeFigureOut">
              <a:rPr lang="en-US" smtClean="0"/>
              <a:t>18-Mar-2024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1ACC1C-1ED1-4C38-B111-108C2FD945A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BC764970-AE08-4237-A592-550030717674}" type="datetimeFigureOut">
              <a:rPr lang="en-US" smtClean="0"/>
              <a:t>18-Mar-2024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1ACC1C-1ED1-4C38-B111-108C2FD945A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BC764970-AE08-4237-A592-550030717674}" type="datetimeFigureOut">
              <a:rPr lang="en-US" smtClean="0"/>
              <a:t>18-Mar-2024</a:t>
            </a:fld>
            <a:endParaRPr lang="en-US"/>
          </a:p>
        </p:txBody>
      </p:sp>
      <p:sp>
        <p:nvSpPr>
          <p:cNvPr id="9" name="Slide Number Placeholder 8"/>
          <p:cNvSpPr>
            <a:spLocks noGrp="1"/>
          </p:cNvSpPr>
          <p:nvPr>
            <p:ph type="sldNum" sz="quarter" idx="15"/>
          </p:nvPr>
        </p:nvSpPr>
        <p:spPr/>
        <p:txBody>
          <a:bodyPr rtlCol="0"/>
          <a:lstStyle/>
          <a:p>
            <a:fld id="{BD1ACC1C-1ED1-4C38-B111-108C2FD945AB}"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BC764970-AE08-4237-A592-550030717674}" type="datetimeFigureOut">
              <a:rPr lang="en-US" smtClean="0"/>
              <a:t>18-Mar-2024</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BD1ACC1C-1ED1-4C38-B111-108C2FD945AB}"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BC764970-AE08-4237-A592-550030717674}" type="datetimeFigureOut">
              <a:rPr lang="en-US" smtClean="0"/>
              <a:t>18-Mar-2024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1ACC1C-1ED1-4C38-B111-108C2FD945AB}" type="slidenum">
              <a:rPr lang="en-US" smtClean="0"/>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BC764970-AE08-4237-A592-550030717674}" type="datetimeFigureOut">
              <a:rPr lang="en-US" smtClean="0"/>
              <a:t>18-Mar-2024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1ACC1C-1ED1-4C38-B111-108C2FD945AB}" type="slidenum">
              <a:rPr lang="en-US" smtClean="0"/>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BC764970-AE08-4237-A592-550030717674}" type="datetimeFigureOut">
              <a:rPr lang="en-US" smtClean="0"/>
              <a:t>18-Mar-2024</a:t>
            </a:fld>
            <a:endParaRPr lang="en-US"/>
          </a:p>
        </p:txBody>
      </p:sp>
      <p:sp>
        <p:nvSpPr>
          <p:cNvPr id="7" name="Slide Number Placeholder 6"/>
          <p:cNvSpPr>
            <a:spLocks noGrp="1"/>
          </p:cNvSpPr>
          <p:nvPr>
            <p:ph type="sldNum" sz="quarter" idx="11"/>
          </p:nvPr>
        </p:nvSpPr>
        <p:spPr/>
        <p:txBody>
          <a:bodyPr rtlCol="0"/>
          <a:lstStyle/>
          <a:p>
            <a:fld id="{BD1ACC1C-1ED1-4C38-B111-108C2FD945AB}"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764970-AE08-4237-A592-550030717674}" type="datetimeFigureOut">
              <a:rPr lang="en-US" smtClean="0"/>
              <a:t>18-Mar-2024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1ACC1C-1ED1-4C38-B111-108C2FD945A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BC764970-AE08-4237-A592-550030717674}" type="datetimeFigureOut">
              <a:rPr lang="en-US" smtClean="0"/>
              <a:t>18-Mar-2024</a:t>
            </a:fld>
            <a:endParaRPr lang="en-US"/>
          </a:p>
        </p:txBody>
      </p:sp>
      <p:sp>
        <p:nvSpPr>
          <p:cNvPr id="22" name="Slide Number Placeholder 21"/>
          <p:cNvSpPr>
            <a:spLocks noGrp="1"/>
          </p:cNvSpPr>
          <p:nvPr>
            <p:ph type="sldNum" sz="quarter" idx="15"/>
          </p:nvPr>
        </p:nvSpPr>
        <p:spPr/>
        <p:txBody>
          <a:bodyPr rtlCol="0"/>
          <a:lstStyle/>
          <a:p>
            <a:fld id="{BD1ACC1C-1ED1-4C38-B111-108C2FD945AB}"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BC764970-AE08-4237-A592-550030717674}" type="datetimeFigureOut">
              <a:rPr lang="en-US" smtClean="0"/>
              <a:t>18-Mar-2024</a:t>
            </a:fld>
            <a:endParaRPr lang="en-US"/>
          </a:p>
        </p:txBody>
      </p:sp>
      <p:sp>
        <p:nvSpPr>
          <p:cNvPr id="18" name="Slide Number Placeholder 17"/>
          <p:cNvSpPr>
            <a:spLocks noGrp="1"/>
          </p:cNvSpPr>
          <p:nvPr>
            <p:ph type="sldNum" sz="quarter" idx="11"/>
          </p:nvPr>
        </p:nvSpPr>
        <p:spPr/>
        <p:txBody>
          <a:bodyPr rtlCol="0"/>
          <a:lstStyle/>
          <a:p>
            <a:fld id="{BD1ACC1C-1ED1-4C38-B111-108C2FD945AB}"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BC764970-AE08-4237-A592-550030717674}" type="datetimeFigureOut">
              <a:rPr lang="en-US" smtClean="0"/>
              <a:t>18-Mar-2024</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BD1ACC1C-1ED1-4C38-B111-108C2FD945A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wav"/><Relationship Id="rId1" Type="http://schemas.microsoft.com/office/2007/relationships/media" Target="../media/media1.wav"/><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av"/><Relationship Id="rId1" Type="http://schemas.microsoft.com/office/2007/relationships/media" Target="../media/media11.wav"/><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wav"/><Relationship Id="rId1" Type="http://schemas.microsoft.com/office/2007/relationships/media" Target="../media/media13.wav"/><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wav"/><Relationship Id="rId1" Type="http://schemas.microsoft.com/office/2007/relationships/media" Target="../media/media14.wav"/><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wav"/><Relationship Id="rId1" Type="http://schemas.microsoft.com/office/2007/relationships/media" Target="../media/media15.wav"/><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wav"/><Relationship Id="rId1" Type="http://schemas.microsoft.com/office/2007/relationships/media" Target="../media/media16.wav"/><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wav"/><Relationship Id="rId1" Type="http://schemas.microsoft.com/office/2007/relationships/media" Target="../media/media17.wav"/><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wav"/><Relationship Id="rId1" Type="http://schemas.microsoft.com/office/2007/relationships/media" Target="../media/media2.wav"/><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av"/><Relationship Id="rId1" Type="http://schemas.microsoft.com/office/2007/relationships/media" Target="../media/media9.wav"/><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914400"/>
            <a:ext cx="7239000" cy="4525962"/>
          </a:xfrm>
        </p:spPr>
        <p:txBody>
          <a:bodyPr>
            <a:normAutofit/>
          </a:bodyPr>
          <a:lstStyle/>
          <a:p>
            <a:r>
              <a:rPr lang="en-US" dirty="0" smtClean="0"/>
              <a:t>Mastering OET Part C Reading: Strategies for Success </a:t>
            </a: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767326878"/>
      </p:ext>
    </p:extLst>
  </p:cSld>
  <p:clrMapOvr>
    <a:masterClrMapping/>
  </p:clrMapOvr>
  <mc:AlternateContent xmlns:mc="http://schemas.openxmlformats.org/markup-compatibility/2006" xmlns:p14="http://schemas.microsoft.com/office/powerpoint/2010/main">
    <mc:Choice Requires="p14">
      <p:transition spd="slow" p14:dur="2000" advTm="106109"/>
    </mc:Choice>
    <mc:Fallback xmlns="">
      <p:transition spd="slow" advTm="1061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381000" y="914400"/>
            <a:ext cx="8229600" cy="4525963"/>
          </a:xfrm>
        </p:spPr>
        <p:txBody>
          <a:bodyPr>
            <a:normAutofit/>
          </a:bodyPr>
          <a:lstStyle/>
          <a:p>
            <a:pPr marL="0" indent="0" algn="ctr">
              <a:buNone/>
            </a:pPr>
            <a:r>
              <a:rPr lang="en-US" dirty="0" smtClean="0"/>
              <a:t>In a well-documented case in November 2004, a female patient called Mary was admitted to a hospital in Seattle, USA, to receive treatment for a brain aneurysm. </a:t>
            </a:r>
            <a:r>
              <a:rPr lang="en-US" dirty="0" smtClean="0">
                <a:solidFill>
                  <a:srgbClr val="FF0000"/>
                </a:solidFill>
              </a:rPr>
              <a:t>What followed was a tragedy, made worse by the fact that it needn’t have occurred at all. </a:t>
            </a:r>
            <a:r>
              <a:rPr lang="en-US" dirty="0" smtClean="0"/>
              <a:t>The patient was mistakenly injected with the antiseptic chlorhexidine. It happened, the hospital says, because of ‘confusion over the three identical stainless steel bowls in the procedure room containing clear liquids — chlorhexidine, contrast dye and saline solution’. Doctors tried amputating one of Mary’s legs to save her life, but the damage to her organs was too great: she died 19 days later.</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846755826"/>
      </p:ext>
    </p:extLst>
  </p:cSld>
  <p:clrMapOvr>
    <a:masterClrMapping/>
  </p:clrMapOvr>
  <mc:AlternateContent xmlns:mc="http://schemas.openxmlformats.org/markup-compatibility/2006" xmlns:p14="http://schemas.microsoft.com/office/powerpoint/2010/main">
    <mc:Choice Requires="p14">
      <p:transition spd="slow" p14:dur="2000" advTm="441"/>
    </mc:Choice>
    <mc:Fallback xmlns="">
      <p:transition spd="slow" advTm="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838200"/>
            <a:ext cx="8229600" cy="4525963"/>
          </a:xfrm>
        </p:spPr>
        <p:txBody>
          <a:bodyPr>
            <a:normAutofit/>
          </a:bodyPr>
          <a:lstStyle/>
          <a:p>
            <a:pPr marL="0" indent="0">
              <a:buNone/>
            </a:pPr>
            <a:r>
              <a:rPr lang="en-US" dirty="0" smtClean="0"/>
              <a:t>What point is made about checklists in the third paragraph? </a:t>
            </a:r>
          </a:p>
          <a:p>
            <a:pPr marL="514350" indent="-514350">
              <a:buFont typeface="+mj-lt"/>
              <a:buAutoNum type="alphaLcParenR"/>
            </a:pPr>
            <a:r>
              <a:rPr lang="en-US" dirty="0" smtClean="0"/>
              <a:t>Hospital staff sometimes forget to complete them.</a:t>
            </a:r>
          </a:p>
          <a:p>
            <a:pPr marL="514350" indent="-514350">
              <a:buFont typeface="+mj-lt"/>
              <a:buAutoNum type="alphaLcParenR"/>
            </a:pPr>
            <a:r>
              <a:rPr lang="en-US" dirty="0" smtClean="0"/>
              <a:t> Nurses and surgeons are both reluctant to deal with them. </a:t>
            </a:r>
          </a:p>
          <a:p>
            <a:pPr marL="514350" indent="-514350">
              <a:buFont typeface="+mj-lt"/>
              <a:buAutoNum type="alphaLcParenR"/>
            </a:pPr>
            <a:r>
              <a:rPr lang="en-US" dirty="0" smtClean="0"/>
              <a:t>They are an additional burden for over-worked nursing staff. </a:t>
            </a:r>
          </a:p>
          <a:p>
            <a:pPr marL="514350" indent="-514350">
              <a:buFont typeface="+mj-lt"/>
              <a:buAutoNum type="alphaLcParenR"/>
            </a:pPr>
            <a:r>
              <a:rPr lang="en-US" dirty="0" smtClean="0"/>
              <a:t>The information recorded on them does not always reflect reality.</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978467237"/>
      </p:ext>
    </p:extLst>
  </p:cSld>
  <p:clrMapOvr>
    <a:masterClrMapping/>
  </p:clrMapOvr>
  <mc:AlternateContent xmlns:mc="http://schemas.openxmlformats.org/markup-compatibility/2006" xmlns:p14="http://schemas.microsoft.com/office/powerpoint/2010/main">
    <mc:Choice Requires="p14">
      <p:transition spd="slow" p14:dur="2000" advTm="15740"/>
    </mc:Choice>
    <mc:Fallback xmlns="">
      <p:transition spd="slow" advTm="157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838201"/>
            <a:ext cx="8229600" cy="5029200"/>
          </a:xfrm>
        </p:spPr>
        <p:txBody>
          <a:bodyPr>
            <a:normAutofit/>
          </a:bodyPr>
          <a:lstStyle/>
          <a:p>
            <a:pPr marL="0" indent="0" algn="ctr">
              <a:buNone/>
            </a:pPr>
            <a:r>
              <a:rPr lang="en-US" dirty="0" smtClean="0"/>
              <a:t>In 2013, Dixon-Woods and colleagues published a study evaluating the use of surgical checklists introduced in hospitals to reduce complications and deaths during surgery. Her research found that that checklists may have little impact, and in some situations might even make things worse. ‘The checklists sometimes introduced new risks. </a:t>
            </a:r>
            <a:r>
              <a:rPr lang="en-US" dirty="0" smtClean="0">
                <a:solidFill>
                  <a:srgbClr val="FF0000"/>
                </a:solidFill>
              </a:rPr>
              <a:t>Nurses would use the lists as box-ticking exercises – they would tick the box to say the patient had had their antibiotics when there were no antibiotics in the hospital, for example.’ </a:t>
            </a:r>
            <a:r>
              <a:rPr lang="en-US" dirty="0" smtClean="0"/>
              <a:t>They also reinforced the hierarchies – nurses had to try to get surgeons to do certain tasks, but the surgeons used the situation as an opportunity to display their power and refuse.</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171328808"/>
      </p:ext>
    </p:extLst>
  </p:cSld>
  <p:clrMapOvr>
    <a:masterClrMapping/>
  </p:clrMapOvr>
  <mc:AlternateContent xmlns:mc="http://schemas.openxmlformats.org/markup-compatibility/2006" xmlns:p14="http://schemas.microsoft.com/office/powerpoint/2010/main">
    <mc:Choice Requires="p14">
      <p:transition spd="slow" p14:dur="2000" advTm="1482"/>
    </mc:Choice>
    <mc:Fallback xmlns="">
      <p:transition spd="slow" advTm="14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1143000"/>
            <a:ext cx="8229600" cy="4525963"/>
          </a:xfrm>
        </p:spPr>
        <p:txBody>
          <a:bodyPr/>
          <a:lstStyle/>
          <a:p>
            <a:pPr marL="0" indent="0" algn="ctr">
              <a:buNone/>
            </a:pPr>
            <a:r>
              <a:rPr lang="en-US" dirty="0" smtClean="0"/>
              <a:t>What does the word ‘This ’ in the second paragraph refer to? </a:t>
            </a:r>
          </a:p>
          <a:p>
            <a:pPr marL="514350" indent="-514350">
              <a:buFont typeface="+mj-lt"/>
              <a:buAutoNum type="alphaLcParenR"/>
            </a:pPr>
            <a:r>
              <a:rPr lang="en-US" dirty="0" smtClean="0"/>
              <a:t>the theory that connects CSD and aura </a:t>
            </a:r>
          </a:p>
          <a:p>
            <a:pPr marL="514350" indent="-514350">
              <a:buFont typeface="+mj-lt"/>
              <a:buAutoNum type="alphaLcParenR"/>
            </a:pPr>
            <a:r>
              <a:rPr lang="en-US" dirty="0" smtClean="0"/>
              <a:t>the part of the brain where auras take place</a:t>
            </a:r>
          </a:p>
          <a:p>
            <a:pPr marL="514350" indent="-514350">
              <a:buFont typeface="+mj-lt"/>
              <a:buAutoNum type="alphaLcParenR"/>
            </a:pPr>
            <a:r>
              <a:rPr lang="en-US" dirty="0" smtClean="0"/>
              <a:t>the simultaneous occurrence of CSD and aura</a:t>
            </a:r>
          </a:p>
          <a:p>
            <a:pPr marL="514350" indent="-514350">
              <a:buFont typeface="+mj-lt"/>
              <a:buAutoNum type="alphaLcParenR"/>
            </a:pPr>
            <a:r>
              <a:rPr lang="en-US" dirty="0" smtClean="0"/>
              <a:t>the ability to predict when an aura would happen</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9323443"/>
      </p:ext>
    </p:extLst>
  </p:cSld>
  <p:clrMapOvr>
    <a:masterClrMapping/>
  </p:clrMapOvr>
  <mc:AlternateContent xmlns:mc="http://schemas.openxmlformats.org/markup-compatibility/2006" xmlns:p14="http://schemas.microsoft.com/office/powerpoint/2010/main">
    <mc:Choice Requires="p14">
      <p:transition spd="slow" p14:dur="2000" advTm="60233"/>
    </mc:Choice>
    <mc:Fallback xmlns="">
      <p:transition spd="slow" advTm="60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381000" y="685800"/>
            <a:ext cx="8229600" cy="5715000"/>
          </a:xfrm>
        </p:spPr>
        <p:txBody>
          <a:bodyPr>
            <a:normAutofit fontScale="92500"/>
          </a:bodyPr>
          <a:lstStyle/>
          <a:p>
            <a:pPr marL="0" indent="0" algn="ctr">
              <a:buNone/>
            </a:pPr>
            <a:r>
              <a:rPr lang="en-US" dirty="0" smtClean="0"/>
              <a:t>Migraine is often thought of as an occasional severe headache, but surely symptoms such as these should tell us there’s more to it than meets the eye. In fact many scientists now consider it a serious neurological disorder. One area of research into migraine aura has looked at the phenomenon known as Cortical Spreading Depression (CSD) – a storm of neural activity that passes in a wave across the brain’s surface. First seen in 1944 in the brain of a rabbit, it’s now known that CSD can be triggered when the normal flow of electric currents within and around brain cells is somehow reversed. </a:t>
            </a:r>
            <a:r>
              <a:rPr lang="en-US" dirty="0" err="1" smtClean="0"/>
              <a:t>Nouchine</a:t>
            </a:r>
            <a:r>
              <a:rPr lang="en-US" dirty="0" smtClean="0"/>
              <a:t> </a:t>
            </a:r>
            <a:r>
              <a:rPr lang="en-US" dirty="0" err="1" smtClean="0"/>
              <a:t>Hadjikhani</a:t>
            </a:r>
            <a:r>
              <a:rPr lang="en-US" dirty="0" smtClean="0"/>
              <a:t> and her team at Harvard Medical School managed to record an episode of CSD in a brain scanner during migraine aura (in a visual region that responds to flickering motion), having found a patient who had the rare ability to be able to predict when an aura would occur. This confirmed a long-suspected link between CSD and the aura that often precedes migraine pain. </a:t>
            </a:r>
            <a:r>
              <a:rPr lang="en-US" dirty="0" err="1" smtClean="0"/>
              <a:t>Hadjikhani</a:t>
            </a:r>
            <a:r>
              <a:rPr lang="en-US" dirty="0" smtClean="0"/>
              <a:t> admits, however, that other work she has done suggests that CSD may occur all over the brain, often unnoticed, and may even happen in healthy brains. If so, aura may be the result of a person’s brain being more sensitive to CSD than it should be.</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781283512"/>
      </p:ext>
    </p:extLst>
  </p:cSld>
  <p:clrMapOvr>
    <a:masterClrMapping/>
  </p:clrMapOvr>
  <mc:AlternateContent xmlns:mc="http://schemas.openxmlformats.org/markup-compatibility/2006" xmlns:p14="http://schemas.microsoft.com/office/powerpoint/2010/main">
    <mc:Choice Requires="p14">
      <p:transition spd="slow" p14:dur="2000" advTm="607"/>
    </mc:Choice>
    <mc:Fallback xmlns="">
      <p:transition spd="slow" advTm="6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609600" y="838200"/>
            <a:ext cx="8229600" cy="4525963"/>
          </a:xfrm>
        </p:spPr>
        <p:txBody>
          <a:bodyPr/>
          <a:lstStyle/>
          <a:p>
            <a:pPr marL="0" indent="0">
              <a:buNone/>
            </a:pPr>
            <a:r>
              <a:rPr lang="en-US" dirty="0" smtClean="0"/>
              <a:t>What does the writer suggest about the brain changes seen in migraine sufferers? </a:t>
            </a:r>
          </a:p>
          <a:p>
            <a:pPr marL="457200" indent="-457200">
              <a:buFont typeface="+mj-lt"/>
              <a:buAutoNum type="alphaLcParenR"/>
            </a:pPr>
            <a:r>
              <a:rPr lang="en-US" dirty="0" smtClean="0"/>
              <a:t>Some of them may be beneficial. </a:t>
            </a:r>
          </a:p>
          <a:p>
            <a:pPr marL="457200" indent="-457200">
              <a:buFont typeface="+mj-lt"/>
              <a:buAutoNum type="alphaLcParenR"/>
            </a:pPr>
            <a:r>
              <a:rPr lang="en-US" dirty="0" smtClean="0"/>
              <a:t>They are unlikely to be permanent. </a:t>
            </a:r>
          </a:p>
          <a:p>
            <a:pPr marL="457200" indent="-457200">
              <a:buFont typeface="+mj-lt"/>
              <a:buAutoNum type="alphaLcParenR"/>
            </a:pPr>
            <a:r>
              <a:rPr lang="en-US" dirty="0" smtClean="0"/>
              <a:t>Some of them make treatment unnecessary.</a:t>
            </a:r>
          </a:p>
          <a:p>
            <a:pPr marL="457200" indent="-457200">
              <a:buFont typeface="+mj-lt"/>
              <a:buAutoNum type="alphaLcParenR"/>
            </a:pPr>
            <a:r>
              <a:rPr lang="en-US" dirty="0" smtClean="0"/>
              <a:t>They should still be seen as a cause for concern.</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532794347"/>
      </p:ext>
    </p:extLst>
  </p:cSld>
  <p:clrMapOvr>
    <a:masterClrMapping/>
  </p:clrMapOvr>
  <mc:AlternateContent xmlns:mc="http://schemas.openxmlformats.org/markup-compatibility/2006" xmlns:p14="http://schemas.microsoft.com/office/powerpoint/2010/main">
    <mc:Choice Requires="p14">
      <p:transition spd="slow" p14:dur="2000" advTm="119941"/>
    </mc:Choice>
    <mc:Fallback xmlns="">
      <p:transition spd="slow" advTm="1199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381000" y="960437"/>
            <a:ext cx="8229600" cy="4525963"/>
          </a:xfrm>
        </p:spPr>
        <p:txBody>
          <a:bodyPr>
            <a:normAutofit/>
          </a:bodyPr>
          <a:lstStyle/>
          <a:p>
            <a:pPr marL="0" indent="0" algn="ctr">
              <a:buNone/>
            </a:pPr>
            <a:r>
              <a:rPr lang="en-US" dirty="0" smtClean="0"/>
              <a:t>Taken together this research is worrying and suggests that it’s time for doctors to treat the condition more aggressively, and to fi </a:t>
            </a:r>
            <a:r>
              <a:rPr lang="en-US" dirty="0" err="1" smtClean="0"/>
              <a:t>nd</a:t>
            </a:r>
            <a:r>
              <a:rPr lang="en-US" dirty="0" smtClean="0"/>
              <a:t> out more about each individual’s triggers so as to stop attacks from happening. But there is a silver lining. The structural changes should not be likened to dementia, Alzheimer’s disease or ageing, where brain tissue is lost or damaged irreparably. In migraine, the brain is compensating. Even if there’s a genetic predisposition, research suggests it is the disease itself that is driving networks to an altered state. That would suggest that treatments that reduce the frequency or severity of migraine will probably be able to reverse some of the structural changes too. Treatments used to be all about reducing the immediate pain, but now it seems they might be able to achieve a great deal more</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774799892"/>
      </p:ext>
    </p:extLst>
  </p:cSld>
  <p:clrMapOvr>
    <a:masterClrMapping/>
  </p:clrMapOvr>
  <mc:AlternateContent xmlns:mc="http://schemas.openxmlformats.org/markup-compatibility/2006" xmlns:p14="http://schemas.microsoft.com/office/powerpoint/2010/main">
    <mc:Choice Requires="p14">
      <p:transition spd="slow" p14:dur="2000" advTm="376"/>
    </mc:Choice>
    <mc:Fallback xmlns="">
      <p:transition spd="slow" advTm="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smtClean="0"/>
              <a:t>Conclusion</a:t>
            </a:r>
            <a:endParaRPr lang="en-US" dirty="0"/>
          </a:p>
        </p:txBody>
      </p:sp>
      <p:sp>
        <p:nvSpPr>
          <p:cNvPr id="5" name="Content Placeholder 4"/>
          <p:cNvSpPr>
            <a:spLocks noGrp="1"/>
          </p:cNvSpPr>
          <p:nvPr>
            <p:ph sz="quarter" idx="1"/>
          </p:nvPr>
        </p:nvSpPr>
        <p:spPr>
          <a:xfrm>
            <a:off x="457200" y="1600200"/>
            <a:ext cx="8229600" cy="3046988"/>
          </a:xfrm>
          <a:prstGeom prst="rect">
            <a:avLst/>
          </a:prstGeom>
        </p:spPr>
        <p:txBody>
          <a:bodyPr wrap="square">
            <a:spAutoFit/>
          </a:bodyPr>
          <a:lstStyle/>
          <a:p>
            <a:pPr marL="0" indent="0" algn="ctr">
              <a:buNone/>
            </a:pPr>
            <a:r>
              <a:rPr lang="en-US" dirty="0" smtClean="0"/>
              <a:t> Mastering OET Part C Reading requires dedication and a strategic approach. By understanding the task, managing time effectively, and practicing strategic reading, you can enhance your performance and achieve success in this section of the exam</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647523149"/>
      </p:ext>
    </p:extLst>
  </p:cSld>
  <p:clrMapOvr>
    <a:masterClrMapping/>
  </p:clrMapOvr>
  <mc:AlternateContent xmlns:mc="http://schemas.openxmlformats.org/markup-compatibility/2006" xmlns:p14="http://schemas.microsoft.com/office/powerpoint/2010/main">
    <mc:Choice Requires="p14">
      <p:transition spd="slow" p14:dur="2000" advTm="27215"/>
    </mc:Choice>
    <mc:Fallback xmlns="">
      <p:transition spd="slow" advTm="27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0"/>
            <a:ext cx="8229600" cy="1143000"/>
          </a:xfrm>
        </p:spPr>
        <p:txBody>
          <a:bodyPr>
            <a:normAutofit fontScale="90000"/>
          </a:bodyPr>
          <a:lstStyle/>
          <a:p>
            <a:pPr algn="ctr"/>
            <a:r>
              <a:rPr lang="en-US" b="1" dirty="0" smtClean="0"/>
              <a:t>Introduction</a:t>
            </a:r>
            <a:br>
              <a:rPr lang="en-US" b="1" dirty="0" smtClean="0"/>
            </a:br>
            <a:r>
              <a:rPr lang="en-US" dirty="0" smtClean="0"/>
              <a:t>In this presentation, we will explore strategies to excel in OET Part C Reading. We will discuss effective approaches and tips for achieving success in this section of the exam.</a:t>
            </a: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61439035"/>
      </p:ext>
    </p:extLst>
  </p:cSld>
  <p:clrMapOvr>
    <a:masterClrMapping/>
  </p:clrMapOvr>
  <mc:AlternateContent xmlns:mc="http://schemas.openxmlformats.org/markup-compatibility/2006" xmlns:p14="http://schemas.microsoft.com/office/powerpoint/2010/main">
    <mc:Choice Requires="p14">
      <p:transition spd="slow" p14:dur="2000" advTm="22286"/>
    </mc:Choice>
    <mc:Fallback xmlns="">
      <p:transition spd="slow" advTm="222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Understanding the Task</a:t>
            </a:r>
            <a:endParaRPr lang="en-US" dirty="0"/>
          </a:p>
        </p:txBody>
      </p:sp>
      <p:sp>
        <p:nvSpPr>
          <p:cNvPr id="3" name="Content Placeholder 2"/>
          <p:cNvSpPr>
            <a:spLocks noGrp="1"/>
          </p:cNvSpPr>
          <p:nvPr>
            <p:ph sz="quarter" idx="1"/>
          </p:nvPr>
        </p:nvSpPr>
        <p:spPr/>
        <p:txBody>
          <a:bodyPr/>
          <a:lstStyle/>
          <a:p>
            <a:pPr algn="ctr"/>
            <a:r>
              <a:rPr lang="en-US" dirty="0" smtClean="0"/>
              <a:t>Mastering OET Part C Reading begins with a clear understanding of the task. Learn to identify keywords and comprehend the purpose of the text. Use effective skimming and scanning techniques to locate relevant information quickly. </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352275341"/>
      </p:ext>
    </p:extLst>
  </p:cSld>
  <p:clrMapOvr>
    <a:masterClrMapping/>
  </p:clrMapOvr>
  <mc:AlternateContent xmlns:mc="http://schemas.openxmlformats.org/markup-compatibility/2006" xmlns:p14="http://schemas.microsoft.com/office/powerpoint/2010/main">
    <mc:Choice Requires="p14">
      <p:transition spd="slow" p14:dur="2000" advTm="96290"/>
    </mc:Choice>
    <mc:Fallback xmlns="">
      <p:transition spd="slow" advTm="962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Time Management </a:t>
            </a:r>
            <a:endParaRPr lang="en-US" dirty="0"/>
          </a:p>
        </p:txBody>
      </p:sp>
      <p:sp>
        <p:nvSpPr>
          <p:cNvPr id="3" name="Content Placeholder 2"/>
          <p:cNvSpPr>
            <a:spLocks noGrp="1"/>
          </p:cNvSpPr>
          <p:nvPr>
            <p:ph sz="quarter" idx="1"/>
          </p:nvPr>
        </p:nvSpPr>
        <p:spPr/>
        <p:txBody>
          <a:bodyPr/>
          <a:lstStyle/>
          <a:p>
            <a:pPr marL="0" indent="0" algn="ctr">
              <a:buNone/>
            </a:pPr>
            <a:r>
              <a:rPr lang="en-US" dirty="0" smtClean="0"/>
              <a:t>Effective time management is crucial for success in OET Part C Reading. Learn to allocate time for each question and practice prioritizing information. Develop a systematic approach to maximize efficiency. </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256721554"/>
      </p:ext>
    </p:extLst>
  </p:cSld>
  <p:clrMapOvr>
    <a:masterClrMapping/>
  </p:clrMapOvr>
  <mc:AlternateContent xmlns:mc="http://schemas.openxmlformats.org/markup-compatibility/2006" xmlns:p14="http://schemas.microsoft.com/office/powerpoint/2010/main">
    <mc:Choice Requires="p14">
      <p:transition spd="slow" p14:dur="2000" advTm="77450"/>
    </mc:Choice>
    <mc:Fallback xmlns="">
      <p:transition spd="slow" advTm="774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Strategic Reading </a:t>
            </a:r>
            <a:endParaRPr lang="en-US" dirty="0"/>
          </a:p>
        </p:txBody>
      </p:sp>
      <p:sp>
        <p:nvSpPr>
          <p:cNvPr id="3" name="Content Placeholder 2"/>
          <p:cNvSpPr>
            <a:spLocks noGrp="1"/>
          </p:cNvSpPr>
          <p:nvPr>
            <p:ph sz="quarter" idx="1"/>
          </p:nvPr>
        </p:nvSpPr>
        <p:spPr/>
        <p:txBody>
          <a:bodyPr/>
          <a:lstStyle/>
          <a:p>
            <a:pPr marL="0" indent="0" algn="ctr">
              <a:buNone/>
            </a:pPr>
            <a:r>
              <a:rPr lang="en-US" dirty="0" smtClean="0"/>
              <a:t> Adopt strategic reading techniques to enhance comprehension and retention. Utilize annotation and note taking to aid understanding. Learn to identify main ideas and supporting details effectively.</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230698874"/>
      </p:ext>
    </p:extLst>
  </p:cSld>
  <p:clrMapOvr>
    <a:masterClrMapping/>
  </p:clrMapOvr>
  <mc:AlternateContent xmlns:mc="http://schemas.openxmlformats.org/markup-compatibility/2006" xmlns:p14="http://schemas.microsoft.com/office/powerpoint/2010/main">
    <mc:Choice Requires="p14">
      <p:transition spd="slow" p14:dur="2000" advTm="35275"/>
    </mc:Choice>
    <mc:Fallback xmlns="">
      <p:transition spd="slow" advTm="35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Practice and Review </a:t>
            </a:r>
            <a:endParaRPr lang="en-US" dirty="0"/>
          </a:p>
        </p:txBody>
      </p:sp>
      <p:sp>
        <p:nvSpPr>
          <p:cNvPr id="3" name="Content Placeholder 2"/>
          <p:cNvSpPr>
            <a:spLocks noGrp="1"/>
          </p:cNvSpPr>
          <p:nvPr>
            <p:ph sz="quarter" idx="1"/>
          </p:nvPr>
        </p:nvSpPr>
        <p:spPr/>
        <p:txBody>
          <a:bodyPr/>
          <a:lstStyle/>
          <a:p>
            <a:pPr marL="0" indent="0" algn="ctr">
              <a:buNone/>
            </a:pPr>
            <a:r>
              <a:rPr lang="en-US" dirty="0" smtClean="0"/>
              <a:t>Consistent practice and review are essential for improving reading skills. Engage with a variety of text types and regularly assess your performance. Learn from mistakes and continuously refine your approach</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389884583"/>
      </p:ext>
    </p:extLst>
  </p:cSld>
  <p:clrMapOvr>
    <a:masterClrMapping/>
  </p:clrMapOvr>
  <mc:AlternateContent xmlns:mc="http://schemas.openxmlformats.org/markup-compatibility/2006" xmlns:p14="http://schemas.microsoft.com/office/powerpoint/2010/main">
    <mc:Choice Requires="p14">
      <p:transition spd="slow" p14:dur="2000" advTm="52775"/>
    </mc:Choice>
    <mc:Fallback xmlns="">
      <p:transition spd="slow" advTm="527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marL="0" indent="0" algn="ctr">
              <a:buNone/>
            </a:pPr>
            <a:r>
              <a:rPr lang="en-US" dirty="0" smtClean="0"/>
              <a:t>To determine which question takes less time to complete in Part C of the OET reading section, focus on the question type and complexity. Skim through the questions, prioritize easier ones first, and allocate time accordingly. Practice time management strategies to improve e</a:t>
            </a:r>
            <a:endParaRPr lang="en-US" dirty="0"/>
          </a:p>
        </p:txBody>
      </p:sp>
      <p:sp>
        <p:nvSpPr>
          <p:cNvPr id="4" name="Title 1"/>
          <p:cNvSpPr txBox="1">
            <a:spLocks/>
          </p:cNvSpPr>
          <p:nvPr/>
        </p:nvSpPr>
        <p:spPr>
          <a:xfrm>
            <a:off x="609600" y="4270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862326205"/>
      </p:ext>
    </p:extLst>
  </p:cSld>
  <p:clrMapOvr>
    <a:masterClrMapping/>
  </p:clrMapOvr>
  <mc:AlternateContent xmlns:mc="http://schemas.openxmlformats.org/markup-compatibility/2006" xmlns:p14="http://schemas.microsoft.com/office/powerpoint/2010/main">
    <mc:Choice Requires="p14">
      <p:transition spd="slow" p14:dur="2000" advTm="130335"/>
    </mc:Choice>
    <mc:Fallback xmlns="">
      <p:transition spd="slow" advTm="130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r>
              <a:rPr lang="en-US" dirty="0"/>
              <a:t>Read with purpose</a:t>
            </a:r>
            <a:r>
              <a:rPr lang="en-US" dirty="0" smtClean="0"/>
              <a:t>.</a:t>
            </a:r>
          </a:p>
          <a:p>
            <a:r>
              <a:rPr lang="en-US" dirty="0"/>
              <a:t>Read all answer options carefully</a:t>
            </a:r>
            <a:r>
              <a:rPr lang="en-US" dirty="0" smtClean="0"/>
              <a:t>.</a:t>
            </a:r>
          </a:p>
          <a:p>
            <a:r>
              <a:rPr lang="en-US" dirty="0"/>
              <a:t> Don’t rush</a:t>
            </a:r>
            <a:r>
              <a:rPr lang="en-US" dirty="0" smtClean="0"/>
              <a:t>.</a:t>
            </a:r>
          </a:p>
          <a:p>
            <a:r>
              <a:rPr lang="en-US" dirty="0"/>
              <a:t> Manage your tim</a:t>
            </a:r>
            <a:r>
              <a:rPr lang="en-US" b="1" dirty="0"/>
              <a:t>e</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938008644"/>
      </p:ext>
    </p:extLst>
  </p:cSld>
  <p:clrMapOvr>
    <a:masterClrMapping/>
  </p:clrMapOvr>
  <mc:AlternateContent xmlns:mc="http://schemas.openxmlformats.org/markup-compatibility/2006" xmlns:p14="http://schemas.microsoft.com/office/powerpoint/2010/main">
    <mc:Choice Requires="p14">
      <p:transition spd="slow" p14:dur="2000" advTm="178401"/>
    </mc:Choice>
    <mc:Fallback xmlns="">
      <p:transition spd="slow" advTm="178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r>
              <a:rPr lang="en-US" dirty="0" smtClean="0"/>
              <a:t>7. What point is made about the death of a female patient called Mary? </a:t>
            </a:r>
          </a:p>
          <a:p>
            <a:pPr marL="514350" indent="-514350">
              <a:buFont typeface="+mj-lt"/>
              <a:buAutoNum type="alphaLcParenR"/>
            </a:pPr>
            <a:r>
              <a:rPr lang="en-US" dirty="0" smtClean="0"/>
              <a:t>It was entirely preventable. </a:t>
            </a:r>
          </a:p>
          <a:p>
            <a:pPr marL="514350" indent="-514350">
              <a:buFont typeface="+mj-lt"/>
              <a:buAutoNum type="alphaLcParenR"/>
            </a:pPr>
            <a:r>
              <a:rPr lang="en-US" dirty="0" smtClean="0"/>
              <a:t>Nobody was willing to accept the blame.</a:t>
            </a:r>
          </a:p>
          <a:p>
            <a:pPr marL="514350" indent="-514350">
              <a:buFont typeface="+mj-lt"/>
              <a:buAutoNum type="alphaLcParenR"/>
            </a:pPr>
            <a:r>
              <a:rPr lang="en-US" dirty="0" smtClean="0"/>
              <a:t>Surgeons should have tried harder to save her life.</a:t>
            </a:r>
          </a:p>
          <a:p>
            <a:pPr marL="514350" indent="-514350">
              <a:buFont typeface="+mj-lt"/>
              <a:buAutoNum type="alphaLcParenR"/>
            </a:pPr>
            <a:r>
              <a:rPr lang="en-US" dirty="0" smtClean="0"/>
              <a:t> It is the type of incident which is becoming increasingly common</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773748711"/>
      </p:ext>
    </p:extLst>
  </p:cSld>
  <p:clrMapOvr>
    <a:masterClrMapping/>
  </p:clrMapOvr>
  <mc:AlternateContent xmlns:mc="http://schemas.openxmlformats.org/markup-compatibility/2006" xmlns:p14="http://schemas.microsoft.com/office/powerpoint/2010/main">
    <mc:Choice Requires="p14">
      <p:transition spd="slow" p14:dur="2000" advTm="14609"/>
    </mc:Choice>
    <mc:Fallback xmlns="">
      <p:transition spd="slow" advTm="146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96</TotalTime>
  <Words>1080</Words>
  <Application>Microsoft Office PowerPoint</Application>
  <PresentationFormat>On-screen Show (4:3)</PresentationFormat>
  <Paragraphs>41</Paragraphs>
  <Slides>17</Slides>
  <Notes>0</Notes>
  <HiddenSlides>0</HiddenSlides>
  <MMClips>17</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Oriel</vt:lpstr>
      <vt:lpstr>Mastering OET Part C Reading: Strategies for Success </vt:lpstr>
      <vt:lpstr>Introduction In this presentation, we will explore strategies to excel in OET Part C Reading. We will discuss effective approaches and tips for achieving success in this section of the exam.</vt:lpstr>
      <vt:lpstr>Understanding the Task</vt:lpstr>
      <vt:lpstr>Time Management </vt:lpstr>
      <vt:lpstr>Strategic Reading </vt:lpstr>
      <vt:lpstr>Practice and Review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9</cp:revision>
  <dcterms:created xsi:type="dcterms:W3CDTF">2024-03-13T12:15:41Z</dcterms:created>
  <dcterms:modified xsi:type="dcterms:W3CDTF">2024-03-18T17:12:39Z</dcterms:modified>
</cp:coreProperties>
</file>

<file path=docProps/thumbnail.jpeg>
</file>